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59" r:id="rId6"/>
    <p:sldId id="270" r:id="rId7"/>
    <p:sldId id="260" r:id="rId8"/>
    <p:sldId id="271" r:id="rId9"/>
    <p:sldId id="272" r:id="rId10"/>
    <p:sldId id="261" r:id="rId11"/>
    <p:sldId id="273" r:id="rId12"/>
    <p:sldId id="262" r:id="rId13"/>
    <p:sldId id="274" r:id="rId14"/>
    <p:sldId id="263" r:id="rId15"/>
    <p:sldId id="275" r:id="rId16"/>
    <p:sldId id="264" r:id="rId17"/>
    <p:sldId id="276" r:id="rId18"/>
    <p:sldId id="280" r:id="rId19"/>
    <p:sldId id="279" r:id="rId20"/>
    <p:sldId id="266" r:id="rId21"/>
    <p:sldId id="283" r:id="rId22"/>
    <p:sldId id="284" r:id="rId23"/>
    <p:sldId id="277" r:id="rId24"/>
    <p:sldId id="267" r:id="rId25"/>
    <p:sldId id="278" r:id="rId26"/>
    <p:sldId id="268" r:id="rId27"/>
    <p:sldId id="281" r:id="rId28"/>
    <p:sldId id="282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D2283-4C44-445A-A09E-28DDDEFB6F69}" type="datetimeFigureOut">
              <a:rPr lang="en-GB" smtClean="0"/>
              <a:pPr/>
              <a:t>01/08/2011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6A91-42E6-45CB-9E7A-FE663D54BC4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D2283-4C44-445A-A09E-28DDDEFB6F69}" type="datetimeFigureOut">
              <a:rPr lang="en-GB" smtClean="0"/>
              <a:pPr/>
              <a:t>01/08/2011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6A91-42E6-45CB-9E7A-FE663D54BC4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D2283-4C44-445A-A09E-28DDDEFB6F69}" type="datetimeFigureOut">
              <a:rPr lang="en-GB" smtClean="0"/>
              <a:pPr/>
              <a:t>01/08/2011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6A91-42E6-45CB-9E7A-FE663D54BC4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D2283-4C44-445A-A09E-28DDDEFB6F69}" type="datetimeFigureOut">
              <a:rPr lang="en-GB" smtClean="0"/>
              <a:pPr/>
              <a:t>01/08/2011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6A91-42E6-45CB-9E7A-FE663D54BC4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D2283-4C44-445A-A09E-28DDDEFB6F69}" type="datetimeFigureOut">
              <a:rPr lang="en-GB" smtClean="0"/>
              <a:pPr/>
              <a:t>01/08/2011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6A91-42E6-45CB-9E7A-FE663D54BC4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D2283-4C44-445A-A09E-28DDDEFB6F69}" type="datetimeFigureOut">
              <a:rPr lang="en-GB" smtClean="0"/>
              <a:pPr/>
              <a:t>01/08/2011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6A91-42E6-45CB-9E7A-FE663D54BC4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D2283-4C44-445A-A09E-28DDDEFB6F69}" type="datetimeFigureOut">
              <a:rPr lang="en-GB" smtClean="0"/>
              <a:pPr/>
              <a:t>01/08/2011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6A91-42E6-45CB-9E7A-FE663D54BC4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D2283-4C44-445A-A09E-28DDDEFB6F69}" type="datetimeFigureOut">
              <a:rPr lang="en-GB" smtClean="0"/>
              <a:pPr/>
              <a:t>01/08/2011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6A91-42E6-45CB-9E7A-FE663D54BC4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D2283-4C44-445A-A09E-28DDDEFB6F69}" type="datetimeFigureOut">
              <a:rPr lang="en-GB" smtClean="0"/>
              <a:pPr/>
              <a:t>01/08/2011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6A91-42E6-45CB-9E7A-FE663D54BC4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D2283-4C44-445A-A09E-28DDDEFB6F69}" type="datetimeFigureOut">
              <a:rPr lang="en-GB" smtClean="0"/>
              <a:pPr/>
              <a:t>01/08/2011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6A91-42E6-45CB-9E7A-FE663D54BC4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D2283-4C44-445A-A09E-28DDDEFB6F69}" type="datetimeFigureOut">
              <a:rPr lang="en-GB" smtClean="0"/>
              <a:pPr/>
              <a:t>01/08/2011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56A91-42E6-45CB-9E7A-FE663D54BC4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D2283-4C44-445A-A09E-28DDDEFB6F69}" type="datetimeFigureOut">
              <a:rPr lang="en-GB" smtClean="0"/>
              <a:pPr/>
              <a:t>01/08/2011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56A91-42E6-45CB-9E7A-FE663D54BC4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bja.oxfordjournals.org/content/early/2011/03/25/bja.aer059.full.pdf+html" TargetMode="External"/><Relationship Id="rId2" Type="http://schemas.openxmlformats.org/officeDocument/2006/relationships/hyperlink" Target="http://bja.oxfordjournals.org/content/early/2011/03/25/bja.aer058.full.pdf+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coa.ac.uk/index.asp?PageID=1089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Summary of major findings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dirty="0" smtClean="0"/>
              <a:t>	</a:t>
            </a:r>
            <a:r>
              <a:rPr lang="en-US" sz="2800" dirty="0" smtClean="0">
                <a:solidFill>
                  <a:srgbClr val="0070C0"/>
                </a:solidFill>
              </a:rPr>
              <a:t>Head </a:t>
            </a:r>
            <a:r>
              <a:rPr lang="en-US" sz="2800" dirty="0">
                <a:solidFill>
                  <a:srgbClr val="0070C0"/>
                </a:solidFill>
              </a:rPr>
              <a:t>and neck surgery featured frequently in cases reported to NAP4. </a:t>
            </a:r>
            <a:endParaRPr lang="en-US" sz="2800" dirty="0" smtClean="0">
              <a:solidFill>
                <a:srgbClr val="0070C0"/>
              </a:solidFill>
            </a:endParaRPr>
          </a:p>
          <a:p>
            <a:pPr lvl="0"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	</a:t>
            </a:r>
            <a:r>
              <a:rPr lang="en-US" sz="2800" dirty="0" smtClean="0"/>
              <a:t>These </a:t>
            </a:r>
            <a:r>
              <a:rPr lang="en-US" sz="2800" dirty="0"/>
              <a:t>cases require careful assessment and co-</a:t>
            </a:r>
            <a:r>
              <a:rPr lang="en-US" sz="2800" dirty="0" err="1"/>
              <a:t>ordinated</a:t>
            </a:r>
            <a:r>
              <a:rPr lang="en-US" sz="2800" dirty="0"/>
              <a:t> planning by skilled anaesthetists and surgeons. </a:t>
            </a:r>
            <a:endParaRPr lang="en-US" sz="2800" dirty="0" smtClean="0"/>
          </a:p>
          <a:p>
            <a:pPr lvl="0">
              <a:buNone/>
            </a:pPr>
            <a:r>
              <a:rPr lang="en-US" sz="2800" dirty="0" smtClean="0"/>
              <a:t>	Excellent </a:t>
            </a:r>
            <a:r>
              <a:rPr lang="en-US" sz="2800" dirty="0"/>
              <a:t>teamwork is required as when any part of this process fails the risk of adverse outcomes is high. </a:t>
            </a:r>
            <a:endParaRPr lang="en-GB" sz="2800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424936" cy="5073427"/>
          </a:xfrm>
        </p:spPr>
        <p:txBody>
          <a:bodyPr>
            <a:normAutofit fontScale="92500"/>
          </a:bodyPr>
          <a:lstStyle/>
          <a:p>
            <a:pPr lvl="0">
              <a:buNone/>
            </a:pPr>
            <a:r>
              <a:rPr lang="en-GB" dirty="0" smtClean="0"/>
              <a:t>	</a:t>
            </a:r>
            <a:r>
              <a:rPr lang="en-GB" sz="3000" dirty="0" smtClean="0"/>
              <a:t>Management </a:t>
            </a:r>
            <a:r>
              <a:rPr lang="en-GB" sz="3000" dirty="0"/>
              <a:t>of the </a:t>
            </a:r>
            <a:r>
              <a:rPr lang="en-GB" sz="3000" dirty="0">
                <a:solidFill>
                  <a:srgbClr val="0070C0"/>
                </a:solidFill>
              </a:rPr>
              <a:t>obstructed airway </a:t>
            </a:r>
            <a:r>
              <a:rPr lang="en-GB" sz="3000" dirty="0"/>
              <a:t>requires particular skill and co-operation between anaesthetist and surgeon. </a:t>
            </a:r>
            <a:endParaRPr lang="en-GB" sz="3000" dirty="0" smtClean="0"/>
          </a:p>
          <a:p>
            <a:pPr lvl="0">
              <a:buNone/>
            </a:pPr>
            <a:r>
              <a:rPr lang="en-GB" sz="3000" dirty="0" smtClean="0"/>
              <a:t>	This </a:t>
            </a:r>
            <a:r>
              <a:rPr lang="en-GB" sz="3000" dirty="0"/>
              <a:t>is best performed in a fully equipped environment with full surgical, anaesthetic and nursing support. </a:t>
            </a:r>
            <a:endParaRPr lang="en-GB" sz="3000" dirty="0" smtClean="0"/>
          </a:p>
          <a:p>
            <a:pPr lvl="0">
              <a:buNone/>
            </a:pPr>
            <a:r>
              <a:rPr lang="en-GB" sz="3000" dirty="0" smtClean="0"/>
              <a:t>	An </a:t>
            </a:r>
            <a:r>
              <a:rPr lang="en-GB" sz="3000" dirty="0"/>
              <a:t>operating theatre is the ideal location. </a:t>
            </a:r>
            <a:endParaRPr lang="en-GB" sz="3000" dirty="0" smtClean="0"/>
          </a:p>
          <a:p>
            <a:pPr lvl="0">
              <a:buNone/>
            </a:pPr>
            <a:r>
              <a:rPr lang="en-GB" sz="3000" dirty="0" smtClean="0"/>
              <a:t>	Tracheostomy </a:t>
            </a:r>
            <a:r>
              <a:rPr lang="en-GB" sz="3000" dirty="0"/>
              <a:t>under </a:t>
            </a:r>
            <a:r>
              <a:rPr lang="en-GB" sz="3000" dirty="0" smtClean="0"/>
              <a:t>LA should </a:t>
            </a:r>
            <a:r>
              <a:rPr lang="en-GB" sz="3000" dirty="0"/>
              <a:t>be actively considered. </a:t>
            </a:r>
            <a:endParaRPr lang="en-GB" sz="3000" dirty="0" smtClean="0"/>
          </a:p>
          <a:p>
            <a:pPr lvl="0">
              <a:buNone/>
            </a:pPr>
            <a:r>
              <a:rPr lang="en-GB" sz="3000" dirty="0" smtClean="0"/>
              <a:t>	When </a:t>
            </a:r>
            <a:r>
              <a:rPr lang="en-GB" sz="3000" dirty="0"/>
              <a:t>surgical airway performed by a surgeon is the back-up plan preparation should be made so this is can be instantly available.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620688"/>
            <a:ext cx="8424936" cy="5832648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en-GB" sz="2800" dirty="0" smtClean="0"/>
              <a:t>	Complications in </a:t>
            </a:r>
            <a:r>
              <a:rPr lang="en-GB" sz="2800" dirty="0" smtClean="0">
                <a:solidFill>
                  <a:srgbClr val="0070C0"/>
                </a:solidFill>
              </a:rPr>
              <a:t>obese </a:t>
            </a:r>
            <a:r>
              <a:rPr lang="en-GB" sz="2800" dirty="0">
                <a:solidFill>
                  <a:srgbClr val="0070C0"/>
                </a:solidFill>
              </a:rPr>
              <a:t>patients </a:t>
            </a:r>
            <a:r>
              <a:rPr lang="en-GB" sz="2800" dirty="0" smtClean="0"/>
              <a:t>were twice </a:t>
            </a:r>
            <a:r>
              <a:rPr lang="en-GB" sz="2800" dirty="0"/>
              <a:t>that in the general population, this finding was even more evident in the morbidly obese. </a:t>
            </a:r>
            <a:endParaRPr lang="en-GB" sz="2800" dirty="0" smtClean="0"/>
          </a:p>
          <a:p>
            <a:pPr lvl="0">
              <a:buNone/>
            </a:pPr>
            <a:r>
              <a:rPr lang="en-GB" sz="2800" dirty="0" smtClean="0"/>
              <a:t>	Ignored as risk factor</a:t>
            </a:r>
          </a:p>
          <a:p>
            <a:pPr lvl="0">
              <a:buNone/>
            </a:pPr>
            <a:r>
              <a:rPr lang="en-GB" sz="2800" dirty="0" smtClean="0"/>
              <a:t>	particular </a:t>
            </a:r>
            <a:r>
              <a:rPr lang="en-GB" sz="2800" dirty="0"/>
              <a:t>complications </a:t>
            </a:r>
            <a:endParaRPr lang="en-GB" sz="2800" dirty="0" smtClean="0"/>
          </a:p>
          <a:p>
            <a:pPr lvl="1"/>
            <a:r>
              <a:rPr lang="en-GB" sz="2400" dirty="0" smtClean="0"/>
              <a:t>aspiration </a:t>
            </a:r>
          </a:p>
          <a:p>
            <a:pPr lvl="1"/>
            <a:r>
              <a:rPr lang="en-GB" sz="2400" dirty="0" smtClean="0"/>
              <a:t>SAD complications</a:t>
            </a:r>
          </a:p>
          <a:p>
            <a:pPr lvl="1"/>
            <a:r>
              <a:rPr lang="en-GB" sz="2400" dirty="0" smtClean="0"/>
              <a:t>difficulty </a:t>
            </a:r>
            <a:r>
              <a:rPr lang="en-GB" sz="2400" dirty="0"/>
              <a:t>at tracheal intubation </a:t>
            </a:r>
            <a:endParaRPr lang="en-GB" sz="2400" dirty="0" smtClean="0"/>
          </a:p>
          <a:p>
            <a:pPr lvl="1"/>
            <a:r>
              <a:rPr lang="en-GB" sz="2400" dirty="0" smtClean="0"/>
              <a:t>airway </a:t>
            </a:r>
            <a:r>
              <a:rPr lang="en-GB" sz="2400" dirty="0"/>
              <a:t>obstruction during emergence or recovery. </a:t>
            </a:r>
            <a:endParaRPr lang="en-GB" sz="2400" dirty="0" smtClean="0"/>
          </a:p>
          <a:p>
            <a:pPr lvl="1"/>
            <a:r>
              <a:rPr lang="en-GB" sz="2400" dirty="0" smtClean="0"/>
              <a:t>Failure of rescue </a:t>
            </a:r>
            <a:r>
              <a:rPr lang="en-GB" sz="2400" dirty="0"/>
              <a:t>techniques </a:t>
            </a:r>
            <a:endParaRPr lang="en-GB" sz="2400" dirty="0" smtClean="0"/>
          </a:p>
          <a:p>
            <a:pPr>
              <a:buNone/>
            </a:pPr>
            <a:r>
              <a:rPr lang="en-GB" dirty="0" smtClean="0"/>
              <a:t> 	</a:t>
            </a:r>
            <a:r>
              <a:rPr lang="en-GB" sz="2800" dirty="0" smtClean="0"/>
              <a:t>Obesity </a:t>
            </a:r>
            <a:r>
              <a:rPr lang="en-GB" sz="2800" dirty="0"/>
              <a:t>needs to be recognised as a risk factor for airway difficulty and plans modified accordingly. 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 fontScale="92500"/>
          </a:bodyPr>
          <a:lstStyle/>
          <a:p>
            <a:pPr lvl="0">
              <a:buNone/>
            </a:pPr>
            <a:r>
              <a:rPr lang="en-GB" b="1" dirty="0" smtClean="0"/>
              <a:t>	</a:t>
            </a:r>
            <a:r>
              <a:rPr lang="en-GB" dirty="0" smtClean="0">
                <a:solidFill>
                  <a:srgbClr val="0070C0"/>
                </a:solidFill>
              </a:rPr>
              <a:t>High </a:t>
            </a:r>
            <a:r>
              <a:rPr lang="en-GB" dirty="0">
                <a:solidFill>
                  <a:srgbClr val="0070C0"/>
                </a:solidFill>
              </a:rPr>
              <a:t>failure rate of emergency cannula </a:t>
            </a:r>
            <a:r>
              <a:rPr lang="en-GB" dirty="0" smtClean="0">
                <a:solidFill>
                  <a:srgbClr val="0070C0"/>
                </a:solidFill>
              </a:rPr>
              <a:t>cricothyroidotomy</a:t>
            </a:r>
            <a:r>
              <a:rPr lang="en-GB" dirty="0"/>
              <a:t> </a:t>
            </a:r>
            <a:r>
              <a:rPr lang="en-GB" dirty="0" smtClean="0"/>
              <a:t>(60%)</a:t>
            </a:r>
          </a:p>
          <a:p>
            <a:pPr lvl="1"/>
            <a:r>
              <a:rPr lang="en-GB" dirty="0" smtClean="0"/>
              <a:t>numerous mechanisms</a:t>
            </a:r>
          </a:p>
          <a:p>
            <a:pPr lvl="1"/>
            <a:r>
              <a:rPr lang="en-GB" dirty="0" smtClean="0"/>
              <a:t>root cause </a:t>
            </a:r>
            <a:r>
              <a:rPr lang="en-GB" dirty="0"/>
              <a:t>not determined; 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	The </a:t>
            </a:r>
            <a:r>
              <a:rPr lang="en-GB" dirty="0"/>
              <a:t>technique of cannula cricothyroidotomy needs to be taught and performed to the highest standards to maximise the chances of </a:t>
            </a:r>
            <a:r>
              <a:rPr lang="en-GB" dirty="0" smtClean="0"/>
              <a:t>success.</a:t>
            </a:r>
          </a:p>
          <a:p>
            <a:pPr>
              <a:buNone/>
            </a:pPr>
            <a:r>
              <a:rPr lang="en-GB" dirty="0" smtClean="0"/>
              <a:t>	The </a:t>
            </a:r>
            <a:r>
              <a:rPr lang="en-GB" dirty="0"/>
              <a:t>possibility </a:t>
            </a:r>
            <a:r>
              <a:rPr lang="en-GB" dirty="0" smtClean="0"/>
              <a:t>exists that </a:t>
            </a:r>
            <a:r>
              <a:rPr lang="en-GB" dirty="0"/>
              <a:t>it is intrinsically inferior  to a surgical </a:t>
            </a:r>
            <a:r>
              <a:rPr lang="en-GB" dirty="0" smtClean="0"/>
              <a:t>technique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b="1" dirty="0" smtClean="0"/>
              <a:t>	</a:t>
            </a:r>
            <a:r>
              <a:rPr lang="en-US" sz="3000" dirty="0" smtClean="0">
                <a:solidFill>
                  <a:srgbClr val="0070C0"/>
                </a:solidFill>
              </a:rPr>
              <a:t>Aspiration </a:t>
            </a:r>
            <a:r>
              <a:rPr lang="en-US" sz="3000" dirty="0">
                <a:solidFill>
                  <a:srgbClr val="0070C0"/>
                </a:solidFill>
              </a:rPr>
              <a:t>was the single commonest cause of death in anaesthesia events</a:t>
            </a:r>
            <a:r>
              <a:rPr lang="en-US" sz="3000" dirty="0"/>
              <a:t>. </a:t>
            </a:r>
            <a:endParaRPr lang="en-US" sz="3000" dirty="0" smtClean="0"/>
          </a:p>
          <a:p>
            <a:pPr lvl="1"/>
            <a:r>
              <a:rPr lang="en-US" sz="2600" dirty="0" smtClean="0"/>
              <a:t>Poor </a:t>
            </a:r>
            <a:r>
              <a:rPr lang="en-US" sz="2600" dirty="0" err="1"/>
              <a:t>judgement</a:t>
            </a:r>
            <a:r>
              <a:rPr lang="en-US" sz="2600" dirty="0"/>
              <a:t> </a:t>
            </a:r>
            <a:endParaRPr lang="en-US" sz="2600" dirty="0" smtClean="0"/>
          </a:p>
          <a:p>
            <a:pPr lvl="1"/>
            <a:r>
              <a:rPr lang="en-US" sz="2600" dirty="0" smtClean="0"/>
              <a:t>poor </a:t>
            </a:r>
            <a:r>
              <a:rPr lang="en-US" sz="2600" dirty="0"/>
              <a:t>assessment of risk (patient and operation</a:t>
            </a:r>
            <a:r>
              <a:rPr lang="en-US" sz="2600" dirty="0" smtClean="0"/>
              <a:t>)</a:t>
            </a:r>
          </a:p>
          <a:p>
            <a:pPr lvl="1"/>
            <a:r>
              <a:rPr lang="en-US" sz="2600" dirty="0" smtClean="0"/>
              <a:t>failure </a:t>
            </a:r>
            <a:r>
              <a:rPr lang="en-US" sz="2600" dirty="0"/>
              <a:t>to use airway devices or techniques that would offer increased protection against aspiration. </a:t>
            </a:r>
            <a:endParaRPr lang="en-US" sz="2600" dirty="0" smtClean="0"/>
          </a:p>
          <a:p>
            <a:pPr lvl="1"/>
            <a:r>
              <a:rPr lang="en-US" sz="2600" dirty="0" smtClean="0"/>
              <a:t>Several </a:t>
            </a:r>
            <a:r>
              <a:rPr lang="en-US" sz="2600" dirty="0"/>
              <a:t>major events occurred when there were clear indications for a </a:t>
            </a:r>
            <a:r>
              <a:rPr lang="en-US" sz="2600" dirty="0" smtClean="0"/>
              <a:t>RSI but </a:t>
            </a:r>
            <a:r>
              <a:rPr lang="en-US" sz="2600" dirty="0"/>
              <a:t>this was not performed.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>
              <a:buNone/>
            </a:pPr>
            <a:r>
              <a:rPr lang="en-US" b="1" dirty="0" smtClean="0"/>
              <a:t>	</a:t>
            </a:r>
            <a:r>
              <a:rPr lang="en-US" sz="2800" dirty="0" smtClean="0">
                <a:solidFill>
                  <a:srgbClr val="0070C0"/>
                </a:solidFill>
              </a:rPr>
              <a:t>Failure </a:t>
            </a:r>
            <a:r>
              <a:rPr lang="en-US" sz="2800" dirty="0">
                <a:solidFill>
                  <a:srgbClr val="0070C0"/>
                </a:solidFill>
              </a:rPr>
              <a:t>to correctly interpret a capnograph trace led to several </a:t>
            </a:r>
            <a:r>
              <a:rPr lang="en-US" sz="2800" dirty="0" err="1">
                <a:solidFill>
                  <a:srgbClr val="0070C0"/>
                </a:solidFill>
              </a:rPr>
              <a:t>oesophageal</a:t>
            </a:r>
            <a:r>
              <a:rPr lang="en-US" sz="2800" dirty="0">
                <a:solidFill>
                  <a:srgbClr val="0070C0"/>
                </a:solidFill>
              </a:rPr>
              <a:t> intubations going </a:t>
            </a:r>
            <a:r>
              <a:rPr lang="en-US" sz="2800" dirty="0" err="1">
                <a:solidFill>
                  <a:srgbClr val="0070C0"/>
                </a:solidFill>
              </a:rPr>
              <a:t>unrecognised</a:t>
            </a:r>
            <a:r>
              <a:rPr lang="en-US" sz="2800" dirty="0">
                <a:solidFill>
                  <a:srgbClr val="0070C0"/>
                </a:solidFill>
              </a:rPr>
              <a:t> in anaesthesia</a:t>
            </a:r>
            <a:r>
              <a:rPr lang="en-US" sz="2800" dirty="0" smtClean="0"/>
              <a:t>.</a:t>
            </a:r>
          </a:p>
          <a:p>
            <a:pPr lvl="0">
              <a:buNone/>
            </a:pPr>
            <a:endParaRPr lang="en-US" sz="2800" dirty="0" smtClean="0"/>
          </a:p>
          <a:p>
            <a:pPr lvl="0">
              <a:buNone/>
            </a:pPr>
            <a:r>
              <a:rPr lang="en-US" sz="2800" dirty="0" smtClean="0"/>
              <a:t>	A </a:t>
            </a:r>
            <a:r>
              <a:rPr lang="en-US" sz="2800" dirty="0"/>
              <a:t>flat capnograph trace indicates lack of ventilation of the lungs: the tube is either not in the trachea or the airway is completely obstructed. Active efforts should be taken to positively exclude these diagnoses</a:t>
            </a:r>
            <a:r>
              <a:rPr lang="en-US" sz="2800" dirty="0" smtClean="0"/>
              <a:t>. </a:t>
            </a:r>
            <a:r>
              <a:rPr lang="en-US" sz="2800" dirty="0"/>
              <a:t>This applies equally in cardiac arrest as CPR leads to an attenuated but visible expired carbon dioxide trace. </a:t>
            </a:r>
            <a:endParaRPr lang="en-GB" sz="2800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b="1" dirty="0" smtClean="0"/>
              <a:t>	</a:t>
            </a:r>
            <a:r>
              <a:rPr lang="en-US" sz="2800" dirty="0" smtClean="0">
                <a:solidFill>
                  <a:srgbClr val="0070C0"/>
                </a:solidFill>
              </a:rPr>
              <a:t>One </a:t>
            </a:r>
            <a:r>
              <a:rPr lang="en-US" sz="2800" dirty="0">
                <a:solidFill>
                  <a:srgbClr val="0070C0"/>
                </a:solidFill>
              </a:rPr>
              <a:t>third of events occurred during emergence or recovery </a:t>
            </a:r>
            <a:endParaRPr lang="en-US" sz="2800" dirty="0" smtClean="0"/>
          </a:p>
          <a:p>
            <a:pPr lvl="1"/>
            <a:r>
              <a:rPr lang="en-US" dirty="0" smtClean="0"/>
              <a:t>obstruction </a:t>
            </a:r>
            <a:r>
              <a:rPr lang="en-US" dirty="0"/>
              <a:t>was the common cause </a:t>
            </a:r>
            <a:endParaRPr lang="en-US" dirty="0" smtClean="0"/>
          </a:p>
          <a:p>
            <a:pPr lvl="1"/>
            <a:r>
              <a:rPr lang="en-US" dirty="0" smtClean="0"/>
              <a:t>POPO was </a:t>
            </a:r>
            <a:r>
              <a:rPr lang="en-US" dirty="0"/>
              <a:t>described in 1 in 10 reports. </a:t>
            </a:r>
            <a:endParaRPr lang="en-US" dirty="0" smtClean="0"/>
          </a:p>
          <a:p>
            <a:pPr lvl="1"/>
            <a:endParaRPr lang="en-US" sz="2400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smtClean="0"/>
              <a:t>This </a:t>
            </a:r>
            <a:r>
              <a:rPr lang="en-US" sz="2800" dirty="0"/>
              <a:t>phase of anaesthesia, particularly when the airway was difficult at intubation or there is blood in the airway, needs to be recognised as a period of increased risk and planed for. 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en-US" dirty="0" smtClean="0"/>
              <a:t>	</a:t>
            </a:r>
            <a:r>
              <a:rPr lang="en-US" sz="3000" dirty="0" smtClean="0"/>
              <a:t>The </a:t>
            </a:r>
            <a:r>
              <a:rPr lang="en-US" sz="3000" dirty="0"/>
              <a:t>commonest cause of the events reported to NAP4, as identified by both reporters and reviewers appeared to be </a:t>
            </a:r>
            <a:r>
              <a:rPr lang="en-US" sz="3000" b="1" dirty="0"/>
              <a:t>poor </a:t>
            </a:r>
            <a:r>
              <a:rPr lang="en-US" sz="3000" b="1" dirty="0" err="1"/>
              <a:t>judgement</a:t>
            </a:r>
            <a:r>
              <a:rPr lang="en-US" sz="3000" dirty="0"/>
              <a:t>. While this assessment is made with hindsight it was a consistent finding.  The next most common contributory factor was education and training. Choosing the safest technique for airway management may not necessarily be the </a:t>
            </a:r>
            <a:r>
              <a:rPr lang="en-US" sz="3000" dirty="0" err="1"/>
              <a:t>anaesthetist’s</a:t>
            </a:r>
            <a:r>
              <a:rPr lang="en-US" sz="3000" dirty="0"/>
              <a:t> most familiar.  It may be necessary to seek the assistance of colleagues with specific skills for example in regional anaesthesia or airway management. </a:t>
            </a:r>
            <a:endParaRPr lang="en-GB" sz="3000" dirty="0"/>
          </a:p>
          <a:p>
            <a:endParaRPr lang="en-GB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solidFill>
                  <a:srgbClr val="0070C0"/>
                </a:solidFill>
              </a:rPr>
              <a:t>In </a:t>
            </a:r>
            <a:r>
              <a:rPr lang="en-US" sz="2800" dirty="0">
                <a:solidFill>
                  <a:srgbClr val="0070C0"/>
                </a:solidFill>
              </a:rPr>
              <a:t>more than a third of events from all sources; during anaesthesia, in ICU and the emergency department, airway management was judged to be poor. </a:t>
            </a:r>
            <a:endParaRPr lang="en-US" sz="2800" dirty="0" smtClean="0">
              <a:solidFill>
                <a:srgbClr val="0070C0"/>
              </a:solidFill>
            </a:endParaRPr>
          </a:p>
          <a:p>
            <a:pPr lvl="0"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	</a:t>
            </a:r>
          </a:p>
          <a:p>
            <a:pPr lvl="0"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	</a:t>
            </a:r>
            <a:r>
              <a:rPr lang="en-US" sz="2800" dirty="0" smtClean="0"/>
              <a:t>More </a:t>
            </a:r>
            <a:r>
              <a:rPr lang="en-US" sz="2800" dirty="0"/>
              <a:t>often there were elements of both good and poor management. In approximately one fifth of cases airway management was judged to be exclusively good. </a:t>
            </a:r>
            <a:endParaRPr lang="en-GB" sz="2800" dirty="0"/>
          </a:p>
          <a:p>
            <a:endParaRPr lang="en-GB" dirty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/>
              <a:t>ICU and the emergency department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424936" cy="5544616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n-US" dirty="0" smtClean="0"/>
              <a:t>	</a:t>
            </a:r>
            <a:r>
              <a:rPr lang="en-US" sz="3000" dirty="0" smtClean="0">
                <a:solidFill>
                  <a:srgbClr val="0070C0"/>
                </a:solidFill>
              </a:rPr>
              <a:t>At </a:t>
            </a:r>
            <a:r>
              <a:rPr lang="en-US" sz="3000" dirty="0">
                <a:solidFill>
                  <a:srgbClr val="0070C0"/>
                </a:solidFill>
              </a:rPr>
              <a:t>least one in four major airway events reported to NAP4 was from ICU or the emergency department. </a:t>
            </a:r>
            <a:endParaRPr lang="en-US" sz="3000" dirty="0" smtClean="0">
              <a:solidFill>
                <a:srgbClr val="0070C0"/>
              </a:solidFill>
            </a:endParaRPr>
          </a:p>
          <a:p>
            <a:pPr lvl="0">
              <a:buNone/>
            </a:pPr>
            <a:r>
              <a:rPr lang="en-US" sz="3000" dirty="0" smtClean="0">
                <a:solidFill>
                  <a:srgbClr val="0070C0"/>
                </a:solidFill>
              </a:rPr>
              <a:t>	</a:t>
            </a:r>
            <a:r>
              <a:rPr lang="en-US" sz="3000" dirty="0" smtClean="0"/>
              <a:t>Outcome was more adverse </a:t>
            </a:r>
            <a:r>
              <a:rPr lang="en-US" sz="3000" dirty="0"/>
              <a:t>than events in anaesthesia. </a:t>
            </a:r>
            <a:r>
              <a:rPr lang="en-US" sz="3000" dirty="0" smtClean="0"/>
              <a:t>Gaps </a:t>
            </a:r>
            <a:r>
              <a:rPr lang="en-US" sz="3000" dirty="0"/>
              <a:t>in care that included: </a:t>
            </a:r>
            <a:endParaRPr lang="en-US" sz="3000" dirty="0" smtClean="0"/>
          </a:p>
          <a:p>
            <a:pPr lvl="1"/>
            <a:r>
              <a:rPr lang="en-US" dirty="0" smtClean="0"/>
              <a:t>poor </a:t>
            </a:r>
            <a:r>
              <a:rPr lang="en-US" dirty="0"/>
              <a:t>identification of at-risk </a:t>
            </a:r>
            <a:r>
              <a:rPr lang="en-US" dirty="0" smtClean="0"/>
              <a:t>patients</a:t>
            </a:r>
          </a:p>
          <a:p>
            <a:pPr lvl="1"/>
            <a:r>
              <a:rPr lang="en-US" dirty="0" smtClean="0"/>
              <a:t>poor </a:t>
            </a:r>
            <a:r>
              <a:rPr lang="en-US" dirty="0"/>
              <a:t>or incomplete </a:t>
            </a:r>
            <a:r>
              <a:rPr lang="en-US" dirty="0" smtClean="0"/>
              <a:t>planning</a:t>
            </a:r>
          </a:p>
          <a:p>
            <a:pPr lvl="1"/>
            <a:r>
              <a:rPr lang="en-US" dirty="0" smtClean="0"/>
              <a:t>inadequate </a:t>
            </a:r>
            <a:r>
              <a:rPr lang="en-US" dirty="0"/>
              <a:t>provision of skilled staff and equipment to </a:t>
            </a:r>
            <a:endParaRPr lang="en-US" dirty="0" smtClean="0"/>
          </a:p>
          <a:p>
            <a:pPr lvl="1"/>
            <a:r>
              <a:rPr lang="en-US" dirty="0" smtClean="0"/>
              <a:t>delayed </a:t>
            </a:r>
            <a:r>
              <a:rPr lang="en-US" dirty="0"/>
              <a:t>recognition of events </a:t>
            </a:r>
            <a:endParaRPr lang="en-US" dirty="0" smtClean="0"/>
          </a:p>
          <a:p>
            <a:pPr lvl="1"/>
            <a:r>
              <a:rPr lang="en-US" dirty="0" smtClean="0"/>
              <a:t>failed </a:t>
            </a:r>
            <a:r>
              <a:rPr lang="en-US" dirty="0"/>
              <a:t>rescue </a:t>
            </a:r>
            <a:endParaRPr lang="en-US" dirty="0" smtClean="0"/>
          </a:p>
          <a:p>
            <a:pPr lvl="1"/>
            <a:r>
              <a:rPr lang="en-US" dirty="0" smtClean="0"/>
              <a:t>lack </a:t>
            </a:r>
            <a:r>
              <a:rPr lang="en-US" dirty="0"/>
              <a:t>of or failure of interpretation of capnography. 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Avoidable </a:t>
            </a:r>
            <a:r>
              <a:rPr lang="en-US" dirty="0"/>
              <a:t>deaths due to airway complications occur in ICU and the emergency department.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sz="2800" dirty="0" smtClean="0"/>
              <a:t>	</a:t>
            </a:r>
          </a:p>
          <a:p>
            <a:pPr lvl="0">
              <a:buNone/>
            </a:pPr>
            <a:endParaRPr lang="en-US" sz="2800" dirty="0" smtClean="0"/>
          </a:p>
          <a:p>
            <a:pPr lvl="0">
              <a:buNone/>
            </a:pPr>
            <a:r>
              <a:rPr lang="en-US" sz="2800" dirty="0" smtClean="0"/>
              <a:t>	Approximately </a:t>
            </a:r>
            <a:r>
              <a:rPr lang="en-US" sz="2800" dirty="0">
                <a:solidFill>
                  <a:srgbClr val="0070C0"/>
                </a:solidFill>
              </a:rPr>
              <a:t>2.9 million general anaesthetics </a:t>
            </a:r>
            <a:r>
              <a:rPr lang="en-US" sz="2800" dirty="0"/>
              <a:t>are </a:t>
            </a:r>
            <a:r>
              <a:rPr lang="en-US" sz="2800" dirty="0" smtClean="0"/>
              <a:t>administered in the UK NHS </a:t>
            </a:r>
            <a:r>
              <a:rPr lang="en-US" sz="2800" dirty="0"/>
              <a:t>each year</a:t>
            </a:r>
            <a:r>
              <a:rPr lang="en-US" sz="2800" dirty="0" smtClean="0"/>
              <a:t>.</a:t>
            </a:r>
          </a:p>
          <a:p>
            <a:pPr>
              <a:buNone/>
            </a:pPr>
            <a:r>
              <a:rPr lang="en-US" sz="2800" dirty="0" smtClean="0"/>
              <a:t>	Airway management</a:t>
            </a:r>
          </a:p>
          <a:p>
            <a:pPr lvl="1"/>
            <a:r>
              <a:rPr lang="en-US" dirty="0" smtClean="0"/>
              <a:t>56</a:t>
            </a:r>
            <a:r>
              <a:rPr lang="en-US" dirty="0"/>
              <a:t>% </a:t>
            </a:r>
            <a:r>
              <a:rPr lang="en-US" dirty="0" smtClean="0"/>
              <a:t>SAD</a:t>
            </a:r>
          </a:p>
          <a:p>
            <a:pPr lvl="1"/>
            <a:r>
              <a:rPr lang="en-US" dirty="0" smtClean="0"/>
              <a:t>38</a:t>
            </a:r>
            <a:r>
              <a:rPr lang="en-US" dirty="0"/>
              <a:t>% </a:t>
            </a:r>
            <a:r>
              <a:rPr lang="en-US" dirty="0" smtClean="0"/>
              <a:t>TT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b="1" dirty="0" smtClean="0"/>
              <a:t>	</a:t>
            </a:r>
            <a:r>
              <a:rPr lang="en-US" sz="2800" dirty="0" smtClean="0">
                <a:solidFill>
                  <a:srgbClr val="0070C0"/>
                </a:solidFill>
              </a:rPr>
              <a:t>Failure </a:t>
            </a:r>
            <a:r>
              <a:rPr lang="en-US" sz="2800" dirty="0">
                <a:solidFill>
                  <a:srgbClr val="0070C0"/>
                </a:solidFill>
              </a:rPr>
              <a:t>to use capnography in ventilated patients likely contributed to more than 70% of ICU related deaths. </a:t>
            </a:r>
            <a:endParaRPr lang="en-US" sz="2800" dirty="0" smtClean="0">
              <a:solidFill>
                <a:srgbClr val="0070C0"/>
              </a:solidFill>
            </a:endParaRPr>
          </a:p>
          <a:p>
            <a:pPr lvl="0">
              <a:buNone/>
            </a:pPr>
            <a:endParaRPr lang="en-US" sz="2800" dirty="0" smtClean="0">
              <a:solidFill>
                <a:srgbClr val="0070C0"/>
              </a:solidFill>
            </a:endParaRPr>
          </a:p>
          <a:p>
            <a:pPr lvl="0"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	</a:t>
            </a:r>
            <a:r>
              <a:rPr lang="en-US" sz="2800" dirty="0" smtClean="0">
                <a:solidFill>
                  <a:srgbClr val="FF0000"/>
                </a:solidFill>
              </a:rPr>
              <a:t>Increasing </a:t>
            </a:r>
            <a:r>
              <a:rPr lang="en-US" sz="2800" dirty="0">
                <a:solidFill>
                  <a:srgbClr val="FF0000"/>
                </a:solidFill>
              </a:rPr>
              <a:t>use of capnography on ICU is the single change with the greatest potential to prevent deaths such as those reported to NAP4.</a:t>
            </a:r>
            <a:endParaRPr lang="en-GB" sz="2800" dirty="0">
              <a:solidFill>
                <a:srgbClr val="FF0000"/>
              </a:solidFill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273367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116632"/>
            <a:ext cx="295232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548680"/>
            <a:ext cx="38766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1556792"/>
            <a:ext cx="5832648" cy="4768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273367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116632"/>
            <a:ext cx="295232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548680"/>
            <a:ext cx="38766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1556792"/>
            <a:ext cx="5832648" cy="4768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1916832"/>
            <a:ext cx="8496944" cy="4183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b="1" dirty="0" smtClean="0"/>
              <a:t>	</a:t>
            </a:r>
            <a:r>
              <a:rPr lang="en-US" sz="2800" dirty="0" smtClean="0">
                <a:solidFill>
                  <a:srgbClr val="0070C0"/>
                </a:solidFill>
              </a:rPr>
              <a:t>Displaced </a:t>
            </a:r>
            <a:r>
              <a:rPr lang="en-US" sz="2800" dirty="0">
                <a:solidFill>
                  <a:srgbClr val="0070C0"/>
                </a:solidFill>
              </a:rPr>
              <a:t>tracheostomy, </a:t>
            </a:r>
            <a:r>
              <a:rPr lang="en-US" sz="2800" dirty="0"/>
              <a:t>and to a lesser extent displaced tracheal tubes, were the greatest cause of major morbidity and mortality in ICU. </a:t>
            </a:r>
            <a:endParaRPr lang="en-US" sz="2800" dirty="0" smtClean="0"/>
          </a:p>
          <a:p>
            <a:pPr lvl="0">
              <a:buNone/>
            </a:pPr>
            <a:endParaRPr lang="en-US" sz="2800" dirty="0" smtClean="0"/>
          </a:p>
          <a:p>
            <a:pPr lvl="0">
              <a:buNone/>
            </a:pPr>
            <a:r>
              <a:rPr lang="en-US" sz="2800" dirty="0" smtClean="0"/>
              <a:t>	Obese </a:t>
            </a:r>
            <a:r>
              <a:rPr lang="en-US" sz="2800" dirty="0"/>
              <a:t>patients were at particular </a:t>
            </a:r>
            <a:r>
              <a:rPr lang="en-US" sz="2800" dirty="0" smtClean="0"/>
              <a:t>risk.</a:t>
            </a:r>
          </a:p>
          <a:p>
            <a:pPr lvl="0">
              <a:buNone/>
            </a:pPr>
            <a:r>
              <a:rPr lang="en-US" sz="2800" dirty="0" smtClean="0"/>
              <a:t>	All </a:t>
            </a:r>
            <a:r>
              <a:rPr lang="en-US" sz="2800" dirty="0"/>
              <a:t>patients on ICU should have an emergency re-intubation plan.</a:t>
            </a:r>
            <a:endParaRPr lang="en-GB" sz="2800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4929411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n-US" b="1" dirty="0" smtClean="0"/>
              <a:t>	</a:t>
            </a:r>
            <a:r>
              <a:rPr lang="en-US" sz="3000" dirty="0" smtClean="0">
                <a:solidFill>
                  <a:srgbClr val="0070C0"/>
                </a:solidFill>
              </a:rPr>
              <a:t>Most </a:t>
            </a:r>
            <a:r>
              <a:rPr lang="en-US" sz="3000" dirty="0">
                <a:solidFill>
                  <a:srgbClr val="0070C0"/>
                </a:solidFill>
              </a:rPr>
              <a:t>events in the emergency department were complications of rapid sequence induction. </a:t>
            </a:r>
            <a:endParaRPr lang="en-US" sz="3000" dirty="0" smtClean="0">
              <a:solidFill>
                <a:srgbClr val="0070C0"/>
              </a:solidFill>
            </a:endParaRPr>
          </a:p>
          <a:p>
            <a:pPr lvl="0">
              <a:buNone/>
            </a:pPr>
            <a:r>
              <a:rPr lang="en-US" sz="3000" dirty="0" smtClean="0">
                <a:solidFill>
                  <a:srgbClr val="0070C0"/>
                </a:solidFill>
              </a:rPr>
              <a:t>	</a:t>
            </a:r>
          </a:p>
          <a:p>
            <a:pPr lvl="0">
              <a:buNone/>
            </a:pPr>
            <a:r>
              <a:rPr lang="en-US" sz="3000" dirty="0" smtClean="0">
                <a:solidFill>
                  <a:srgbClr val="0070C0"/>
                </a:solidFill>
              </a:rPr>
              <a:t>	</a:t>
            </a:r>
            <a:r>
              <a:rPr lang="en-US" sz="3000" dirty="0" smtClean="0"/>
              <a:t>This </a:t>
            </a:r>
            <a:r>
              <a:rPr lang="en-US" sz="3000" dirty="0"/>
              <a:t>was also an area of concern in ICU. </a:t>
            </a:r>
            <a:endParaRPr lang="en-US" sz="3000" dirty="0" smtClean="0"/>
          </a:p>
          <a:p>
            <a:pPr lvl="0">
              <a:buNone/>
            </a:pPr>
            <a:r>
              <a:rPr lang="en-US" sz="3000" dirty="0" smtClean="0"/>
              <a:t>	RSI </a:t>
            </a:r>
            <a:r>
              <a:rPr lang="en-US" sz="3000" dirty="0"/>
              <a:t>outside the operating theatre requires the same level of equipment and support as is needed during anaesthesia. </a:t>
            </a:r>
            <a:endParaRPr lang="en-US" sz="3000" dirty="0" smtClean="0"/>
          </a:p>
          <a:p>
            <a:pPr lvl="0">
              <a:buNone/>
            </a:pPr>
            <a:r>
              <a:rPr lang="en-US" sz="3000" dirty="0" smtClean="0"/>
              <a:t>	</a:t>
            </a:r>
          </a:p>
          <a:p>
            <a:pPr lvl="0">
              <a:buNone/>
            </a:pPr>
            <a:r>
              <a:rPr lang="en-US" sz="3000" dirty="0" smtClean="0"/>
              <a:t>	This </a:t>
            </a:r>
            <a:r>
              <a:rPr lang="en-US" sz="3000" dirty="0"/>
              <a:t>includes capnography and access for equipment needed to manage routine and difficult airway problems</a:t>
            </a:r>
            <a:r>
              <a:rPr lang="en-US" sz="3000" dirty="0" smtClean="0"/>
              <a:t>.</a:t>
            </a:r>
          </a:p>
          <a:p>
            <a:pPr lvl="0"/>
            <a:endParaRPr lang="en-US" dirty="0"/>
          </a:p>
          <a:p>
            <a:pPr lvl="0"/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en-US" dirty="0"/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smtClean="0">
                <a:solidFill>
                  <a:srgbClr val="0070C0"/>
                </a:solidFill>
              </a:rPr>
              <a:t>Airway </a:t>
            </a:r>
            <a:r>
              <a:rPr lang="en-GB" dirty="0">
                <a:solidFill>
                  <a:srgbClr val="0070C0"/>
                </a:solidFill>
              </a:rPr>
              <a:t>management is a fundamental anaesthetic responsibility and </a:t>
            </a:r>
            <a:r>
              <a:rPr lang="en-GB" dirty="0" smtClean="0">
                <a:solidFill>
                  <a:srgbClr val="0070C0"/>
                </a:solidFill>
              </a:rPr>
              <a:t>skill</a:t>
            </a:r>
          </a:p>
          <a:p>
            <a:pPr>
              <a:buNone/>
            </a:pPr>
            <a:r>
              <a:rPr lang="en-GB" dirty="0" smtClean="0"/>
              <a:t>	</a:t>
            </a:r>
          </a:p>
          <a:p>
            <a:pPr>
              <a:buNone/>
            </a:pPr>
            <a:r>
              <a:rPr lang="en-GB" dirty="0" smtClean="0"/>
              <a:t>	Anaesthetic </a:t>
            </a:r>
            <a:r>
              <a:rPr lang="en-GB" dirty="0"/>
              <a:t>departments should provide leadership in developing strategies to deal with difficult airways throughout the entire organisation. </a:t>
            </a:r>
          </a:p>
          <a:p>
            <a:pPr lvl="0"/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Interpretation of results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352928" cy="587727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 smtClean="0"/>
              <a:t>	Many </a:t>
            </a:r>
            <a:r>
              <a:rPr lang="en-GB" dirty="0"/>
              <a:t>of the events and deaths reported to NAP4 were likely avoidable. Despite this finding, the incidence of serious complications associated with anaesthesia is low. 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	</a:t>
            </a:r>
          </a:p>
          <a:p>
            <a:pPr>
              <a:buNone/>
            </a:pPr>
            <a:r>
              <a:rPr lang="en-GB" dirty="0" smtClean="0"/>
              <a:t>	This </a:t>
            </a:r>
            <a:r>
              <a:rPr lang="en-GB" dirty="0"/>
              <a:t>is also true for airway management in ICU and the emergency department, though it is likely that a disproportionate number of airway events occur in these locations. 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The </a:t>
            </a:r>
            <a:r>
              <a:rPr lang="en-GB" dirty="0"/>
              <a:t>aim of this report is that detailed attention to its contents and compliance with the recommendations will make it safer. </a:t>
            </a:r>
          </a:p>
          <a:p>
            <a:pPr>
              <a:buNone/>
            </a:pPr>
            <a:r>
              <a:rPr lang="en-GB" dirty="0"/>
              <a:t>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Interpretation of results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19256" cy="561662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GB" dirty="0" smtClean="0"/>
              <a:t>	Many </a:t>
            </a:r>
            <a:r>
              <a:rPr lang="en-GB" dirty="0"/>
              <a:t>of the findings of NAP4 are neither surprising nor </a:t>
            </a:r>
            <a:r>
              <a:rPr lang="en-GB" smtClean="0"/>
              <a:t>new. The </a:t>
            </a:r>
            <a:r>
              <a:rPr lang="en-GB" dirty="0"/>
              <a:t>breadth of the project, covering the whole of the UK for a full year, </a:t>
            </a:r>
            <a:r>
              <a:rPr lang="en-GB" dirty="0" smtClean="0"/>
              <a:t>is.</a:t>
            </a:r>
          </a:p>
          <a:p>
            <a:pPr>
              <a:buNone/>
            </a:pPr>
            <a:r>
              <a:rPr lang="en-GB" dirty="0" smtClean="0"/>
              <a:t>	</a:t>
            </a:r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smtClean="0">
                <a:solidFill>
                  <a:srgbClr val="0070C0"/>
                </a:solidFill>
              </a:rPr>
              <a:t>NAP4 should provide </a:t>
            </a:r>
            <a:r>
              <a:rPr lang="en-GB" dirty="0">
                <a:solidFill>
                  <a:srgbClr val="0070C0"/>
                </a:solidFill>
              </a:rPr>
              <a:t>impetus to changes that can further improve the safety of airway management in the UK in anaesthesia intensive care and the emergency department. </a:t>
            </a:r>
            <a:endParaRPr lang="en-GB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GB" dirty="0" smtClean="0">
                <a:solidFill>
                  <a:srgbClr val="0070C0"/>
                </a:solidFill>
              </a:rPr>
              <a:t>	Our </a:t>
            </a:r>
            <a:r>
              <a:rPr lang="en-GB" dirty="0">
                <a:solidFill>
                  <a:srgbClr val="0070C0"/>
                </a:solidFill>
              </a:rPr>
              <a:t>goal should be to reduce serious complications of airway management to zero.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websites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BJA full papers</a:t>
            </a:r>
            <a:endParaRPr lang="en-GB" dirty="0" smtClean="0">
              <a:hlinkClick r:id="rId2"/>
            </a:endParaRPr>
          </a:p>
          <a:p>
            <a:pPr lvl="1"/>
            <a:r>
              <a:rPr lang="en-GB" dirty="0" smtClean="0">
                <a:hlinkClick r:id="rId2"/>
              </a:rPr>
              <a:t>http://bja.oxfordjournals.org/content/early/2011/03/25/bja.aer058.full.pdf+html</a:t>
            </a:r>
            <a:endParaRPr lang="en-GB" dirty="0" smtClean="0"/>
          </a:p>
          <a:p>
            <a:pPr lvl="1"/>
            <a:r>
              <a:rPr lang="en-GB" dirty="0" smtClean="0">
                <a:hlinkClick r:id="rId3"/>
              </a:rPr>
              <a:t>http://bja.oxfordjournals.org/content/early/2011/03/25/bja.aer059.full.pdf+html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RCoA full report</a:t>
            </a:r>
          </a:p>
          <a:p>
            <a:pPr lvl="1"/>
            <a:r>
              <a:rPr lang="en-GB" dirty="0" smtClean="0">
                <a:hlinkClick r:id="rId4"/>
              </a:rPr>
              <a:t>http://www.rcoa.ac.uk/index.asp?PageID=1089</a:t>
            </a:r>
            <a:endParaRPr lang="en-GB" dirty="0" smtClean="0"/>
          </a:p>
          <a:p>
            <a:pPr lvl="1"/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Clinical themes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sz="2800" b="1" dirty="0" smtClean="0"/>
              <a:t>	</a:t>
            </a:r>
            <a:r>
              <a:rPr lang="en-US" sz="2800" b="1" dirty="0" smtClean="0">
                <a:solidFill>
                  <a:srgbClr val="0070C0"/>
                </a:solidFill>
              </a:rPr>
              <a:t>Poor </a:t>
            </a:r>
            <a:r>
              <a:rPr lang="en-US" sz="2800" b="1" dirty="0">
                <a:solidFill>
                  <a:srgbClr val="0070C0"/>
                </a:solidFill>
              </a:rPr>
              <a:t>airway assessment </a:t>
            </a:r>
            <a:r>
              <a:rPr lang="en-US" sz="2800" dirty="0"/>
              <a:t>contributed to poor airway outcomes. </a:t>
            </a:r>
            <a:endParaRPr lang="en-US" sz="2800" dirty="0" smtClean="0"/>
          </a:p>
          <a:p>
            <a:pPr lvl="1"/>
            <a:r>
              <a:rPr lang="en-US" dirty="0" smtClean="0"/>
              <a:t>omission,</a:t>
            </a:r>
          </a:p>
          <a:p>
            <a:pPr lvl="1"/>
            <a:r>
              <a:rPr lang="en-US" dirty="0" smtClean="0"/>
              <a:t>incomplete </a:t>
            </a:r>
            <a:r>
              <a:rPr lang="en-US" dirty="0"/>
              <a:t>assessment </a:t>
            </a:r>
            <a:endParaRPr lang="en-US" dirty="0" smtClean="0"/>
          </a:p>
          <a:p>
            <a:pPr lvl="1"/>
            <a:r>
              <a:rPr lang="en-US" dirty="0" smtClean="0"/>
              <a:t>failure </a:t>
            </a:r>
            <a:r>
              <a:rPr lang="en-US" dirty="0"/>
              <a:t>to alter the airway management technique in response to findings at assessment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</a:p>
          <a:p>
            <a:pPr>
              <a:buNone/>
            </a:pPr>
            <a:r>
              <a:rPr lang="en-US" sz="2800" dirty="0" smtClean="0"/>
              <a:t>	Assessment </a:t>
            </a:r>
            <a:r>
              <a:rPr lang="en-US" sz="2800" dirty="0"/>
              <a:t>to predict both potential airway difficulty and aspiration risk were equally important.</a:t>
            </a:r>
            <a:endParaRPr lang="en-GB" sz="2800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solidFill>
                  <a:srgbClr val="0070C0"/>
                </a:solidFill>
              </a:rPr>
              <a:t>Poor </a:t>
            </a:r>
            <a:r>
              <a:rPr lang="en-US" sz="2800" dirty="0">
                <a:solidFill>
                  <a:srgbClr val="0070C0"/>
                </a:solidFill>
              </a:rPr>
              <a:t>planning </a:t>
            </a:r>
            <a:r>
              <a:rPr lang="en-US" sz="2800" dirty="0" smtClean="0"/>
              <a:t>contributed. </a:t>
            </a:r>
          </a:p>
          <a:p>
            <a:pPr lvl="0">
              <a:buNone/>
            </a:pPr>
            <a:r>
              <a:rPr lang="en-US" sz="2800" b="1" dirty="0" smtClean="0"/>
              <a:t>	</a:t>
            </a:r>
            <a:r>
              <a:rPr lang="en-US" sz="2800" dirty="0" smtClean="0">
                <a:solidFill>
                  <a:srgbClr val="0070C0"/>
                </a:solidFill>
              </a:rPr>
              <a:t>When </a:t>
            </a:r>
            <a:r>
              <a:rPr lang="en-US" sz="2800" dirty="0">
                <a:solidFill>
                  <a:srgbClr val="0070C0"/>
                </a:solidFill>
              </a:rPr>
              <a:t>potential difficulty with airway management is identified a </a:t>
            </a:r>
            <a:r>
              <a:rPr lang="en-US" sz="2800" b="1" dirty="0">
                <a:solidFill>
                  <a:srgbClr val="0070C0"/>
                </a:solidFill>
              </a:rPr>
              <a:t>strategy</a:t>
            </a:r>
            <a:r>
              <a:rPr lang="en-US" sz="2800" dirty="0">
                <a:solidFill>
                  <a:srgbClr val="0070C0"/>
                </a:solidFill>
              </a:rPr>
              <a:t> is required. </a:t>
            </a:r>
            <a:endParaRPr lang="en-US" sz="2800" dirty="0" smtClean="0">
              <a:solidFill>
                <a:srgbClr val="0070C0"/>
              </a:solidFill>
            </a:endParaRPr>
          </a:p>
          <a:p>
            <a:pPr marL="914400" lvl="1" indent="-514350"/>
            <a:r>
              <a:rPr lang="en-US" dirty="0" smtClean="0"/>
              <a:t>An </a:t>
            </a:r>
            <a:r>
              <a:rPr lang="en-US" dirty="0"/>
              <a:t>airway plan suggests a single approach to management of the airway. </a:t>
            </a:r>
            <a:endParaRPr lang="en-US" dirty="0" smtClean="0"/>
          </a:p>
          <a:p>
            <a:pPr marL="914400" lvl="1" indent="-514350"/>
            <a:r>
              <a:rPr lang="en-US" dirty="0" smtClean="0"/>
              <a:t>A </a:t>
            </a:r>
            <a:r>
              <a:rPr lang="en-US" dirty="0"/>
              <a:t>strategy is a co-</a:t>
            </a:r>
            <a:r>
              <a:rPr lang="en-US" dirty="0" err="1"/>
              <a:t>ordinated</a:t>
            </a:r>
            <a:r>
              <a:rPr lang="en-US" dirty="0"/>
              <a:t>, logical sequence of plans, which aim to achieve good gas exchange and prevention of aspiration. 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n-US" b="1" dirty="0" smtClean="0"/>
              <a:t>	</a:t>
            </a:r>
            <a:r>
              <a:rPr lang="en-US" sz="3000" dirty="0" smtClean="0">
                <a:solidFill>
                  <a:srgbClr val="0070C0"/>
                </a:solidFill>
              </a:rPr>
              <a:t>Failure </a:t>
            </a:r>
            <a:r>
              <a:rPr lang="en-US" sz="3000" dirty="0">
                <a:solidFill>
                  <a:srgbClr val="0070C0"/>
                </a:solidFill>
              </a:rPr>
              <a:t>to plan for failure</a:t>
            </a:r>
            <a:r>
              <a:rPr lang="en-US" sz="3000" dirty="0"/>
              <a:t>. </a:t>
            </a:r>
            <a:endParaRPr lang="en-US" sz="3000" dirty="0" smtClean="0"/>
          </a:p>
          <a:p>
            <a:pPr lvl="0">
              <a:buNone/>
            </a:pPr>
            <a:r>
              <a:rPr lang="en-US" sz="3000" dirty="0" smtClean="0"/>
              <a:t>	When difficulties arose some airway </a:t>
            </a:r>
            <a:r>
              <a:rPr lang="en-US" sz="3000" dirty="0"/>
              <a:t>management was unexpectedly difficult the response was un-structured</a:t>
            </a:r>
            <a:r>
              <a:rPr lang="en-US" sz="3000" dirty="0" smtClean="0"/>
              <a:t>.</a:t>
            </a:r>
          </a:p>
          <a:p>
            <a:pPr lvl="0">
              <a:buNone/>
            </a:pPr>
            <a:r>
              <a:rPr lang="en-US" sz="3000" dirty="0" smtClean="0"/>
              <a:t>	All </a:t>
            </a:r>
            <a:r>
              <a:rPr lang="en-US" sz="3000" i="1" dirty="0"/>
              <a:t>anaesthetic departments </a:t>
            </a:r>
            <a:r>
              <a:rPr lang="en-US" sz="3000" dirty="0"/>
              <a:t>should have an explicit policy for management of difficult or failed intubation and for impossible mask ventilation </a:t>
            </a:r>
            <a:r>
              <a:rPr lang="en-US" sz="3000" dirty="0" smtClean="0"/>
              <a:t>and </a:t>
            </a:r>
            <a:r>
              <a:rPr lang="en-US" sz="3000" dirty="0"/>
              <a:t>for other airway emergencies. </a:t>
            </a:r>
            <a:endParaRPr lang="en-US" sz="3000" dirty="0" smtClean="0"/>
          </a:p>
          <a:p>
            <a:pPr lvl="0">
              <a:buNone/>
            </a:pPr>
            <a:r>
              <a:rPr lang="en-US" sz="3000" dirty="0" smtClean="0"/>
              <a:t>	</a:t>
            </a:r>
            <a:r>
              <a:rPr lang="en-US" sz="3000" i="1" dirty="0" smtClean="0"/>
              <a:t>Individual </a:t>
            </a:r>
            <a:r>
              <a:rPr lang="en-US" sz="3000" i="1" dirty="0"/>
              <a:t>anaesthetists </a:t>
            </a:r>
            <a:r>
              <a:rPr lang="en-US" sz="3000" dirty="0"/>
              <a:t>should use such strategies in their daily practice.</a:t>
            </a:r>
            <a:endParaRPr lang="en-GB" sz="3000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997152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en-GB" dirty="0" smtClean="0"/>
              <a:t>	</a:t>
            </a:r>
            <a:r>
              <a:rPr lang="en-GB" sz="3300" dirty="0" smtClean="0"/>
              <a:t>Numerous </a:t>
            </a:r>
            <a:r>
              <a:rPr lang="en-GB" sz="3300" dirty="0"/>
              <a:t>cases where </a:t>
            </a:r>
            <a:r>
              <a:rPr lang="en-GB" sz="3300" dirty="0">
                <a:solidFill>
                  <a:srgbClr val="0070C0"/>
                </a:solidFill>
              </a:rPr>
              <a:t>awake fibreoptic intubation (AFOI) was indicated but </a:t>
            </a:r>
            <a:r>
              <a:rPr lang="en-GB" sz="3300" dirty="0" smtClean="0">
                <a:solidFill>
                  <a:srgbClr val="0070C0"/>
                </a:solidFill>
              </a:rPr>
              <a:t>not </a:t>
            </a:r>
            <a:r>
              <a:rPr lang="en-GB" sz="3300" dirty="0">
                <a:solidFill>
                  <a:srgbClr val="0070C0"/>
                </a:solidFill>
              </a:rPr>
              <a:t>used</a:t>
            </a:r>
            <a:r>
              <a:rPr lang="en-GB" sz="3300" dirty="0"/>
              <a:t>.  </a:t>
            </a:r>
            <a:endParaRPr lang="en-GB" sz="3300" dirty="0" smtClean="0"/>
          </a:p>
          <a:p>
            <a:pPr lvl="0">
              <a:buNone/>
            </a:pPr>
            <a:r>
              <a:rPr lang="en-GB" sz="3300" dirty="0" smtClean="0"/>
              <a:t>	Cases suggest</a:t>
            </a:r>
          </a:p>
          <a:p>
            <a:pPr lvl="1"/>
            <a:r>
              <a:rPr lang="en-GB" sz="3600" dirty="0" smtClean="0"/>
              <a:t>lack </a:t>
            </a:r>
            <a:r>
              <a:rPr lang="en-GB" sz="3600" dirty="0"/>
              <a:t>of skills, </a:t>
            </a:r>
            <a:endParaRPr lang="en-GB" sz="3600" dirty="0" smtClean="0"/>
          </a:p>
          <a:p>
            <a:pPr lvl="1"/>
            <a:r>
              <a:rPr lang="en-GB" sz="3600" dirty="0" smtClean="0"/>
              <a:t>lack </a:t>
            </a:r>
            <a:r>
              <a:rPr lang="en-GB" sz="3600" dirty="0"/>
              <a:t>of confidence, </a:t>
            </a:r>
            <a:endParaRPr lang="en-GB" sz="3600" dirty="0" smtClean="0"/>
          </a:p>
          <a:p>
            <a:pPr lvl="1"/>
            <a:r>
              <a:rPr lang="en-GB" sz="3600" dirty="0" smtClean="0"/>
              <a:t>poor </a:t>
            </a:r>
            <a:r>
              <a:rPr lang="en-GB" sz="3600" dirty="0"/>
              <a:t>judgement </a:t>
            </a:r>
            <a:endParaRPr lang="en-GB" sz="3600" dirty="0" smtClean="0"/>
          </a:p>
          <a:p>
            <a:pPr lvl="1"/>
            <a:r>
              <a:rPr lang="en-GB" sz="3600" dirty="0" smtClean="0"/>
              <a:t>lack </a:t>
            </a:r>
            <a:r>
              <a:rPr lang="en-GB" sz="3600" dirty="0"/>
              <a:t>of suitable equipment being immediately available. </a:t>
            </a:r>
            <a:endParaRPr lang="en-GB" sz="3600" dirty="0" smtClean="0"/>
          </a:p>
          <a:p>
            <a:pPr>
              <a:buNone/>
            </a:pPr>
            <a:r>
              <a:rPr lang="en-GB" sz="3300" dirty="0" smtClean="0"/>
              <a:t>	</a:t>
            </a:r>
          </a:p>
          <a:p>
            <a:pPr>
              <a:buNone/>
            </a:pPr>
            <a:r>
              <a:rPr lang="en-GB" sz="3300" dirty="0" smtClean="0"/>
              <a:t>	AFOI should </a:t>
            </a:r>
            <a:r>
              <a:rPr lang="en-GB" sz="3300" dirty="0"/>
              <a:t>be </a:t>
            </a:r>
            <a:r>
              <a:rPr lang="en-GB" sz="3300" dirty="0" smtClean="0"/>
              <a:t>available and used </a:t>
            </a:r>
            <a:r>
              <a:rPr lang="en-GB" sz="3300" dirty="0"/>
              <a:t>whenever it is indicated. </a:t>
            </a:r>
          </a:p>
          <a:p>
            <a:endParaRPr lang="en-GB" sz="3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GB" sz="2800" dirty="0" smtClean="0"/>
              <a:t>	Problems </a:t>
            </a:r>
            <a:r>
              <a:rPr lang="en-GB" sz="2800" dirty="0"/>
              <a:t>arose when </a:t>
            </a:r>
            <a:r>
              <a:rPr lang="en-GB" sz="2800" dirty="0">
                <a:solidFill>
                  <a:srgbClr val="0070C0"/>
                </a:solidFill>
              </a:rPr>
              <a:t>difficult intubation was managed by multiple repeat attempts </a:t>
            </a:r>
            <a:r>
              <a:rPr lang="en-GB" sz="2800" dirty="0"/>
              <a:t>at intubation. </a:t>
            </a:r>
            <a:endParaRPr lang="en-GB" sz="2800" dirty="0" smtClean="0"/>
          </a:p>
          <a:p>
            <a:pPr lvl="0">
              <a:buNone/>
            </a:pPr>
            <a:r>
              <a:rPr lang="en-GB" sz="2800" dirty="0" smtClean="0"/>
              <a:t>	</a:t>
            </a:r>
          </a:p>
          <a:p>
            <a:pPr lvl="0">
              <a:buNone/>
            </a:pPr>
            <a:r>
              <a:rPr lang="en-GB" sz="2800" dirty="0" smtClean="0"/>
              <a:t>	Regularly </a:t>
            </a:r>
            <a:r>
              <a:rPr lang="en-GB" sz="2800" dirty="0"/>
              <a:t>deteriorated to </a:t>
            </a:r>
            <a:r>
              <a:rPr lang="en-GB" sz="2800" dirty="0" smtClean="0"/>
              <a:t>CICV. </a:t>
            </a:r>
          </a:p>
          <a:p>
            <a:pPr lvl="0">
              <a:buNone/>
            </a:pPr>
            <a:r>
              <a:rPr lang="en-GB" sz="2800" dirty="0" smtClean="0"/>
              <a:t>	It </a:t>
            </a:r>
            <a:r>
              <a:rPr lang="en-GB" sz="2800" dirty="0"/>
              <a:t>is well recognised a change of approach is required rather than repeated use of a technique that has already failed.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GB" dirty="0" smtClean="0"/>
              <a:t>	</a:t>
            </a:r>
            <a:r>
              <a:rPr lang="en-GB" sz="3000" dirty="0" smtClean="0">
                <a:solidFill>
                  <a:srgbClr val="0070C0"/>
                </a:solidFill>
              </a:rPr>
              <a:t>SADs</a:t>
            </a:r>
            <a:r>
              <a:rPr lang="en-GB" sz="3000" dirty="0" smtClean="0"/>
              <a:t> </a:t>
            </a:r>
            <a:r>
              <a:rPr lang="en-GB" sz="3000" dirty="0" smtClean="0">
                <a:solidFill>
                  <a:srgbClr val="0070C0"/>
                </a:solidFill>
              </a:rPr>
              <a:t>were </a:t>
            </a:r>
            <a:r>
              <a:rPr lang="en-GB" sz="3000" dirty="0">
                <a:solidFill>
                  <a:srgbClr val="0070C0"/>
                </a:solidFill>
              </a:rPr>
              <a:t>used inappropriately</a:t>
            </a:r>
            <a:r>
              <a:rPr lang="en-GB" sz="3000" dirty="0"/>
              <a:t>. </a:t>
            </a:r>
            <a:endParaRPr lang="en-GB" sz="3000" dirty="0" smtClean="0"/>
          </a:p>
          <a:p>
            <a:pPr lvl="0">
              <a:buNone/>
            </a:pPr>
            <a:r>
              <a:rPr lang="en-GB" sz="3000" dirty="0" smtClean="0"/>
              <a:t>	</a:t>
            </a:r>
            <a:r>
              <a:rPr lang="en-GB" sz="2800" dirty="0" smtClean="0"/>
              <a:t>Non aspiration</a:t>
            </a:r>
            <a:endParaRPr lang="en-GB" sz="3000" dirty="0" smtClean="0"/>
          </a:p>
          <a:p>
            <a:pPr lvl="1"/>
            <a:r>
              <a:rPr lang="en-GB" sz="2600" dirty="0" smtClean="0"/>
              <a:t>Patients </a:t>
            </a:r>
            <a:r>
              <a:rPr lang="en-GB" sz="2600" dirty="0"/>
              <a:t>who were markedly obese, </a:t>
            </a:r>
            <a:endParaRPr lang="en-GB" sz="2600" dirty="0" smtClean="0"/>
          </a:p>
          <a:p>
            <a:pPr lvl="1"/>
            <a:r>
              <a:rPr lang="en-GB" sz="2600" dirty="0" smtClean="0"/>
              <a:t>Often </a:t>
            </a:r>
            <a:r>
              <a:rPr lang="en-GB" sz="2600" dirty="0"/>
              <a:t>managed by junior trainees, </a:t>
            </a:r>
            <a:endParaRPr lang="en-GB" sz="2600" dirty="0" smtClean="0"/>
          </a:p>
          <a:p>
            <a:pPr lvl="1">
              <a:buNone/>
            </a:pPr>
            <a:r>
              <a:rPr lang="en-GB" sz="2600" dirty="0" smtClean="0"/>
              <a:t>Aspiration</a:t>
            </a:r>
          </a:p>
          <a:p>
            <a:pPr lvl="1"/>
            <a:r>
              <a:rPr lang="en-GB" sz="2600" dirty="0" smtClean="0"/>
              <a:t>Numerous </a:t>
            </a:r>
            <a:r>
              <a:rPr lang="en-GB" sz="2600" dirty="0"/>
              <a:t>cases </a:t>
            </a:r>
            <a:r>
              <a:rPr lang="en-GB" sz="2600" dirty="0" smtClean="0"/>
              <a:t>during </a:t>
            </a:r>
            <a:r>
              <a:rPr lang="en-GB" sz="2600" dirty="0"/>
              <a:t>use of a first generation </a:t>
            </a:r>
            <a:r>
              <a:rPr lang="en-GB" sz="2600" dirty="0" smtClean="0"/>
              <a:t>SAD</a:t>
            </a:r>
          </a:p>
          <a:p>
            <a:pPr lvl="1"/>
            <a:r>
              <a:rPr lang="en-GB" sz="2600" dirty="0" smtClean="0"/>
              <a:t> In </a:t>
            </a:r>
            <a:r>
              <a:rPr lang="en-GB" sz="2600" dirty="0"/>
              <a:t>patients who had multiple risk factors </a:t>
            </a:r>
            <a:endParaRPr lang="en-GB" sz="2600" dirty="0" smtClean="0"/>
          </a:p>
          <a:p>
            <a:pPr lvl="1"/>
            <a:r>
              <a:rPr lang="en-GB" sz="2600" dirty="0" smtClean="0"/>
              <a:t>Emergencies</a:t>
            </a:r>
          </a:p>
          <a:p>
            <a:pPr lvl="1"/>
            <a:r>
              <a:rPr lang="en-GB" sz="2600" dirty="0" smtClean="0"/>
              <a:t>Juniors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GB" b="1" dirty="0" smtClean="0"/>
              <a:t>	</a:t>
            </a:r>
            <a:r>
              <a:rPr lang="en-GB" sz="3000" dirty="0" smtClean="0">
                <a:solidFill>
                  <a:srgbClr val="0070C0"/>
                </a:solidFill>
              </a:rPr>
              <a:t>SADs used </a:t>
            </a:r>
            <a:r>
              <a:rPr lang="en-GB" sz="3000" dirty="0">
                <a:solidFill>
                  <a:srgbClr val="0070C0"/>
                </a:solidFill>
              </a:rPr>
              <a:t>to avoid tracheal intubation </a:t>
            </a:r>
            <a:r>
              <a:rPr lang="en-GB" sz="3000" dirty="0" smtClean="0">
                <a:solidFill>
                  <a:srgbClr val="0070C0"/>
                </a:solidFill>
              </a:rPr>
              <a:t>in patients </a:t>
            </a:r>
            <a:r>
              <a:rPr lang="en-GB" sz="3000" dirty="0">
                <a:solidFill>
                  <a:srgbClr val="0070C0"/>
                </a:solidFill>
              </a:rPr>
              <a:t>with a recognised difficult intubation. </a:t>
            </a:r>
            <a:endParaRPr lang="en-GB" sz="3000" dirty="0" smtClean="0">
              <a:solidFill>
                <a:srgbClr val="0070C0"/>
              </a:solidFill>
            </a:endParaRPr>
          </a:p>
          <a:p>
            <a:pPr lvl="1"/>
            <a:r>
              <a:rPr lang="en-GB" sz="2600" dirty="0" smtClean="0"/>
              <a:t>Often no evidence of a back-up plan.</a:t>
            </a:r>
          </a:p>
          <a:p>
            <a:pPr lvl="1"/>
            <a:r>
              <a:rPr lang="en-GB" sz="2600" dirty="0" smtClean="0"/>
              <a:t> If the airway is lost (e.g. due to oedema or mechanical displacement) this becomes an anaesthetic emergency. </a:t>
            </a:r>
          </a:p>
          <a:p>
            <a:pPr lvl="1"/>
            <a:r>
              <a:rPr lang="en-GB" sz="2600" dirty="0" smtClean="0"/>
              <a:t>AFOI or FOI through a SAD before surgery may offer a lower risk alternative.</a:t>
            </a:r>
            <a:r>
              <a:rPr lang="en-GB" sz="2600" b="1" dirty="0" smtClean="0"/>
              <a:t> </a:t>
            </a:r>
            <a:endParaRPr lang="en-GB" sz="2600" dirty="0" smtClean="0"/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33</Words>
  <Application>Microsoft Office PowerPoint</Application>
  <PresentationFormat>On-screen Show (4:3)</PresentationFormat>
  <Paragraphs>132</Paragraphs>
  <Slides>28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Summary of major findings</vt:lpstr>
      <vt:lpstr>Slide 2</vt:lpstr>
      <vt:lpstr>Clinical themes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ICU and the emergency department </vt:lpstr>
      <vt:lpstr>Slide 20</vt:lpstr>
      <vt:lpstr>Slide 21</vt:lpstr>
      <vt:lpstr>Slide 22</vt:lpstr>
      <vt:lpstr>Slide 23</vt:lpstr>
      <vt:lpstr>Slide 24</vt:lpstr>
      <vt:lpstr>Slide 25</vt:lpstr>
      <vt:lpstr>Interpretation of results </vt:lpstr>
      <vt:lpstr>Interpretation of results </vt:lpstr>
      <vt:lpstr>websites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of major findings</dc:title>
  <dc:creator>Tim</dc:creator>
  <cp:lastModifiedBy>mcenan</cp:lastModifiedBy>
  <cp:revision>6</cp:revision>
  <dcterms:created xsi:type="dcterms:W3CDTF">2011-03-29T20:57:26Z</dcterms:created>
  <dcterms:modified xsi:type="dcterms:W3CDTF">2011-08-01T08:34:55Z</dcterms:modified>
</cp:coreProperties>
</file>